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73" r:id="rId5"/>
    <p:sldId id="278" r:id="rId6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8" userDrawn="1">
          <p15:clr>
            <a:srgbClr val="A4A3A4"/>
          </p15:clr>
        </p15:guide>
        <p15:guide id="2" pos="5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044014"/>
    <a:srgbClr val="008908"/>
    <a:srgbClr val="403F3E"/>
    <a:srgbClr val="F7F4E4"/>
    <a:srgbClr val="D7FFC4"/>
    <a:srgbClr val="1DE4CA"/>
    <a:srgbClr val="F9F7F5"/>
    <a:srgbClr val="3880F3"/>
    <a:srgbClr val="28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52B0B-5C09-420F-9ABC-E604022B8CB3}" v="1" dt="2024-02-20T18:47:45.78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06"/>
    <p:restoredTop sz="94595"/>
  </p:normalViewPr>
  <p:slideViewPr>
    <p:cSldViewPr>
      <p:cViewPr varScale="1">
        <p:scale>
          <a:sx n="41" d="100"/>
          <a:sy n="41" d="100"/>
        </p:scale>
        <p:origin x="20" y="148"/>
      </p:cViewPr>
      <p:guideLst>
        <p:guide orient="horz" pos="1258"/>
        <p:guide pos="5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641F7-8E05-84FE-7CF4-EA06FFFEA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EC5DF-5E4C-5646-CAAA-CAFD2D36A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21DFD8-0437-F870-8044-1FC364644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00879-E98C-D623-2ABB-8D6CE61174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16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214D8-ABF0-492D-C6FC-9DE2B0370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CAFE02-A680-BFDC-52F1-30AF3ED2B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A8CA29-976E-91B3-94D8-3DB261567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8EB58-26F2-10FB-D471-889AB6BC3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4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pc.org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pc.org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1F1D3-4149-A3E7-67BD-734B78F3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and a child hugging&#10;&#10;Description automatically generated">
            <a:extLst>
              <a:ext uri="{FF2B5EF4-FFF2-40B4-BE49-F238E27FC236}">
                <a16:creationId xmlns:a16="http://schemas.microsoft.com/office/drawing/2014/main" id="{6FAB58D1-6388-691A-EB30-B642BDC50B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5719" y="3174"/>
            <a:ext cx="9634031" cy="113061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2F1B4EE-591C-D1D9-6376-C329E0FA8043}"/>
              </a:ext>
            </a:extLst>
          </p:cNvPr>
          <p:cNvGrpSpPr/>
          <p:nvPr/>
        </p:nvGrpSpPr>
        <p:grpSpPr>
          <a:xfrm>
            <a:off x="0" y="0"/>
            <a:ext cx="10716729" cy="11309350"/>
            <a:chOff x="0" y="0"/>
            <a:chExt cx="10716729" cy="11309350"/>
          </a:xfrm>
        </p:grpSpPr>
        <p:pic>
          <p:nvPicPr>
            <p:cNvPr id="6" name="Picture 5" descr="A sun shining through clouds&#10;&#10;Description automatically generated">
              <a:extLst>
                <a:ext uri="{FF2B5EF4-FFF2-40B4-BE49-F238E27FC236}">
                  <a16:creationId xmlns:a16="http://schemas.microsoft.com/office/drawing/2014/main" id="{10815DF6-2F36-1A13-6475-6EBA059396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4"/>
            <a:stretch/>
          </p:blipFill>
          <p:spPr>
            <a:xfrm>
              <a:off x="0" y="397"/>
              <a:ext cx="10716729" cy="113089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95E53E-EB20-A683-0E36-8D7B445E38D9}"/>
                </a:ext>
              </a:extLst>
            </p:cNvPr>
            <p:cNvSpPr/>
            <p:nvPr/>
          </p:nvSpPr>
          <p:spPr>
            <a:xfrm>
              <a:off x="0" y="0"/>
              <a:ext cx="10716729" cy="1130895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74D1F17-5E5D-D036-E559-BCB7BA4E87E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50" y="1351925"/>
            <a:ext cx="3070101" cy="675659"/>
          </a:xfrm>
          <a:prstGeom prst="rect">
            <a:avLst/>
          </a:prstGeom>
        </p:spPr>
      </p:pic>
      <p:sp>
        <p:nvSpPr>
          <p:cNvPr id="16" name="object 3">
            <a:extLst>
              <a:ext uri="{FF2B5EF4-FFF2-40B4-BE49-F238E27FC236}">
                <a16:creationId xmlns:a16="http://schemas.microsoft.com/office/drawing/2014/main" id="{BE81D50A-EAD5-27EA-2CC2-39CAFDD468DB}"/>
              </a:ext>
            </a:extLst>
          </p:cNvPr>
          <p:cNvSpPr txBox="1"/>
          <p:nvPr/>
        </p:nvSpPr>
        <p:spPr>
          <a:xfrm>
            <a:off x="894854" y="4275204"/>
            <a:ext cx="9385796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Get help to do more with your money</a:t>
            </a:r>
            <a:endParaRPr lang="en-US" sz="4000" spc="-2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  <a:ea typeface="Roboto Slab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1472018F-7895-5820-4E98-298D1332CA52}"/>
              </a:ext>
            </a:extLst>
          </p:cNvPr>
          <p:cNvSpPr txBox="1"/>
          <p:nvPr/>
        </p:nvSpPr>
        <p:spPr>
          <a:xfrm>
            <a:off x="912626" y="5548433"/>
            <a:ext cx="8610600" cy="1211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6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Celebrate America Saves Week with tips for long- and short-term saving, paying down debt, and planning for the future.</a:t>
            </a:r>
            <a:endParaRPr lang="en-US" sz="260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B40BF3-9C34-E800-9E10-332670786A0A}"/>
              </a:ext>
            </a:extLst>
          </p:cNvPr>
          <p:cNvSpPr txBox="1"/>
          <p:nvPr/>
        </p:nvSpPr>
        <p:spPr>
          <a:xfrm>
            <a:off x="897097" y="3063875"/>
            <a:ext cx="9154970" cy="9971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000" b="1" dirty="0">
                <a:solidFill>
                  <a:schemeClr val="tx1">
                    <a:lumMod val="50000"/>
                  </a:schemeClr>
                </a:solidFill>
                <a:latin typeface="Fidelity Sans" panose="020B0503030202020204" pitchFamily="34" charset="77"/>
              </a:rPr>
              <a:t>America Saves Week</a:t>
            </a:r>
            <a:endParaRPr lang="en-US" sz="7000" b="1" dirty="0">
              <a:solidFill>
                <a:schemeClr val="tx1">
                  <a:lumMod val="50000"/>
                </a:schemeClr>
              </a:solidFill>
              <a:effectLst/>
              <a:latin typeface="Fidelity Sans" panose="020B0503030202020204" pitchFamily="34" charset="77"/>
              <a:ea typeface="Roboto Slab Light" pitchFamily="2" charset="0"/>
              <a:cs typeface="Calibri" panose="020F050202020403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894692C-A56E-0EF4-B6E1-C060C9A48BB4}"/>
              </a:ext>
            </a:extLst>
          </p:cNvPr>
          <p:cNvSpPr txBox="1"/>
          <p:nvPr/>
        </p:nvSpPr>
        <p:spPr>
          <a:xfrm>
            <a:off x="2243208" y="7850822"/>
            <a:ext cx="2703442" cy="101445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  <a:ea typeface="Roboto Slab" pitchFamily="2" charset="0"/>
              </a:rPr>
              <a:t>Scan to</a:t>
            </a:r>
            <a:r>
              <a:rPr lang="en-US" sz="2100" b="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  <a:ea typeface="Roboto Slab" pitchFamily="2" charset="0"/>
              </a:rPr>
              <a:t> 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learn more and start saving.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 </a:t>
            </a:r>
            <a:br>
              <a:rPr lang="en-US" sz="21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</a:br>
            <a:endParaRPr lang="en-US" sz="210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pic>
        <p:nvPicPr>
          <p:cNvPr id="15" name="Picture 14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4200B1FD-AD70-23D2-D6B8-37D7EAC8763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302" y="7635875"/>
            <a:ext cx="3995618" cy="944909"/>
          </a:xfrm>
          <a:prstGeom prst="rect">
            <a:avLst/>
          </a:prstGeom>
        </p:spPr>
      </p:pic>
      <p:pic>
        <p:nvPicPr>
          <p:cNvPr id="13" name="Picture 1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9F0EAE9-493D-DA45-122E-2EA391DF88E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50" y="7635875"/>
            <a:ext cx="1121328" cy="1121328"/>
          </a:xfrm>
          <a:prstGeom prst="rect">
            <a:avLst/>
          </a:prstGeom>
        </p:spPr>
      </p:pic>
      <p:sp>
        <p:nvSpPr>
          <p:cNvPr id="19" name="object 2">
            <a:extLst>
              <a:ext uri="{FF2B5EF4-FFF2-40B4-BE49-F238E27FC236}">
                <a16:creationId xmlns:a16="http://schemas.microsoft.com/office/drawing/2014/main" id="{234DE24D-ADEA-9F1B-E6E4-B7D1BFBDC5C4}"/>
              </a:ext>
            </a:extLst>
          </p:cNvPr>
          <p:cNvSpPr txBox="1"/>
          <p:nvPr/>
        </p:nvSpPr>
        <p:spPr>
          <a:xfrm>
            <a:off x="862000" y="9693275"/>
            <a:ext cx="884555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The Fidelity Investments and pyramid design logo are registered service marks of FMR LLC. </a:t>
            </a:r>
            <a:b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Fidelity Brokerage Services LLC, Member of NYSE, </a:t>
            </a:r>
            <a:r>
              <a:rPr lang="en-US" sz="1200" dirty="0">
                <a:solidFill>
                  <a:srgbClr val="3880F3"/>
                </a:solidFill>
                <a:latin typeface="Fidelity Sans" panose="020B0503030202020204" pitchFamily="34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SIPC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, 900 Salem Street, Smithfield, RI 02917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© 2024 FMR LLC. All rights reserved.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1131006.1.0</a:t>
            </a:r>
          </a:p>
        </p:txBody>
      </p:sp>
    </p:spTree>
    <p:extLst>
      <p:ext uri="{BB962C8B-B14F-4D97-AF65-F5344CB8AC3E}">
        <p14:creationId xmlns:p14="http://schemas.microsoft.com/office/powerpoint/2010/main" val="421816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5EEAB-8DAA-17AE-6C41-EA013CAF0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and a child sitting at a table&#10;&#10;Description automatically generated">
            <a:extLst>
              <a:ext uri="{FF2B5EF4-FFF2-40B4-BE49-F238E27FC236}">
                <a16:creationId xmlns:a16="http://schemas.microsoft.com/office/drawing/2014/main" id="{ED8CFD23-1CCB-94A9-BE9D-2355B084C9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96552" y="3175"/>
            <a:ext cx="9707548" cy="1130299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86927CA-FCA6-9E24-7685-A2E72B49D50D}"/>
              </a:ext>
            </a:extLst>
          </p:cNvPr>
          <p:cNvGrpSpPr/>
          <p:nvPr/>
        </p:nvGrpSpPr>
        <p:grpSpPr>
          <a:xfrm>
            <a:off x="0" y="0"/>
            <a:ext cx="10716729" cy="11309350"/>
            <a:chOff x="0" y="0"/>
            <a:chExt cx="10716729" cy="11309350"/>
          </a:xfrm>
        </p:grpSpPr>
        <p:pic>
          <p:nvPicPr>
            <p:cNvPr id="2" name="Picture 1" descr="A sun shining through clouds&#10;&#10;Description automatically generated">
              <a:extLst>
                <a:ext uri="{FF2B5EF4-FFF2-40B4-BE49-F238E27FC236}">
                  <a16:creationId xmlns:a16="http://schemas.microsoft.com/office/drawing/2014/main" id="{A4CA8896-B896-EC77-EDB0-F8CBF1E26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4"/>
            <a:stretch/>
          </p:blipFill>
          <p:spPr>
            <a:xfrm>
              <a:off x="0" y="397"/>
              <a:ext cx="10716729" cy="113089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F516DD-C9A7-D722-A791-737B854844F0}"/>
                </a:ext>
              </a:extLst>
            </p:cNvPr>
            <p:cNvSpPr/>
            <p:nvPr/>
          </p:nvSpPr>
          <p:spPr>
            <a:xfrm>
              <a:off x="0" y="0"/>
              <a:ext cx="10716729" cy="1130895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438F625-B65D-E850-B1A6-CB08430C39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50" y="1351925"/>
            <a:ext cx="3070101" cy="675659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B652B118-280F-BDC3-5840-8F8F1BCB2B42}"/>
              </a:ext>
            </a:extLst>
          </p:cNvPr>
          <p:cNvSpPr txBox="1"/>
          <p:nvPr/>
        </p:nvSpPr>
        <p:spPr>
          <a:xfrm>
            <a:off x="894854" y="4275204"/>
            <a:ext cx="9385796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Give your goals a boost</a:t>
            </a:r>
            <a:endParaRPr lang="en-US" sz="4000" spc="-2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  <a:ea typeface="Roboto Slab Light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300374-3C5B-416D-313D-0A597A631D89}"/>
              </a:ext>
            </a:extLst>
          </p:cNvPr>
          <p:cNvSpPr txBox="1"/>
          <p:nvPr/>
        </p:nvSpPr>
        <p:spPr>
          <a:xfrm>
            <a:off x="897097" y="3063875"/>
            <a:ext cx="9154970" cy="9971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000" b="1" dirty="0">
                <a:solidFill>
                  <a:schemeClr val="tx1">
                    <a:lumMod val="50000"/>
                  </a:schemeClr>
                </a:solidFill>
                <a:latin typeface="Fidelity Sans" panose="020B0503030202020204" pitchFamily="34" charset="77"/>
              </a:rPr>
              <a:t>America Saves Week</a:t>
            </a:r>
            <a:endParaRPr lang="en-US" sz="7000" b="1" dirty="0">
              <a:solidFill>
                <a:schemeClr val="tx1">
                  <a:lumMod val="50000"/>
                </a:schemeClr>
              </a:solidFill>
              <a:effectLst/>
              <a:latin typeface="Fidelity Sans" panose="020B0503030202020204" pitchFamily="34" charset="77"/>
              <a:ea typeface="Roboto Slab Light" pitchFamily="2" charset="0"/>
              <a:cs typeface="Calibri" panose="020F050202020403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213A0A09-38BB-DB22-D880-67532D65191B}"/>
              </a:ext>
            </a:extLst>
          </p:cNvPr>
          <p:cNvSpPr txBox="1"/>
          <p:nvPr/>
        </p:nvSpPr>
        <p:spPr>
          <a:xfrm>
            <a:off x="2243208" y="7850822"/>
            <a:ext cx="2703442" cy="101445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  <a:ea typeface="Roboto Slab" pitchFamily="2" charset="0"/>
              </a:rPr>
              <a:t>Scan to</a:t>
            </a:r>
            <a:r>
              <a:rPr lang="en-US" sz="2100" b="1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  <a:ea typeface="Roboto Slab" pitchFamily="2" charset="0"/>
              </a:rPr>
              <a:t> 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learn more and start saving.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 </a:t>
            </a:r>
            <a:br>
              <a:rPr lang="en-US" sz="21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</a:br>
            <a:endParaRPr lang="en-US" sz="210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pic>
        <p:nvPicPr>
          <p:cNvPr id="24" name="Picture 23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10C3CC90-5B4F-D9C6-B196-776747BCCBB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302" y="7635875"/>
            <a:ext cx="3995618" cy="944909"/>
          </a:xfrm>
          <a:prstGeom prst="rect">
            <a:avLst/>
          </a:prstGeom>
        </p:spPr>
      </p:pic>
      <p:sp>
        <p:nvSpPr>
          <p:cNvPr id="25" name="object 3">
            <a:extLst>
              <a:ext uri="{FF2B5EF4-FFF2-40B4-BE49-F238E27FC236}">
                <a16:creationId xmlns:a16="http://schemas.microsoft.com/office/drawing/2014/main" id="{055E3A4C-8910-2F71-EBDC-BAFCA651857D}"/>
              </a:ext>
            </a:extLst>
          </p:cNvPr>
          <p:cNvSpPr txBox="1"/>
          <p:nvPr/>
        </p:nvSpPr>
        <p:spPr>
          <a:xfrm>
            <a:off x="912626" y="5480411"/>
            <a:ext cx="8610600" cy="11195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Need help saving? Fidelity Goal Booster℠ can show you </a:t>
            </a:r>
            <a:br>
              <a:rPr lang="en-US" sz="24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</a:b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how to make a plan and start saving today. From first homes to rainy day funds, we're here to help you make it happen.</a:t>
            </a:r>
            <a:endParaRPr lang="en-US" sz="2000" dirty="0">
              <a:solidFill>
                <a:schemeClr val="bg2">
                  <a:lumMod val="10000"/>
                </a:schemeClr>
              </a:solidFill>
              <a:effectLst/>
              <a:latin typeface="Fidelity Sans" panose="020B0503030202020204" pitchFamily="34" charset="77"/>
            </a:endParaRPr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CCB5EA86-8C1F-57D1-99D6-CB057DD9E3A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50" y="7635875"/>
            <a:ext cx="1121328" cy="1121328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86291D9C-4AD9-2757-367E-540850D96C98}"/>
              </a:ext>
            </a:extLst>
          </p:cNvPr>
          <p:cNvSpPr txBox="1"/>
          <p:nvPr/>
        </p:nvSpPr>
        <p:spPr>
          <a:xfrm>
            <a:off x="862000" y="9693275"/>
            <a:ext cx="884555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The Fidelity Investments and pyramid design logo are registered service marks of FMR LLC. </a:t>
            </a:r>
            <a:br>
              <a:rPr lang="en-US" sz="1200" spc="-23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Fidelity Brokerage Services LLC, Member of NYSE, </a:t>
            </a:r>
            <a:r>
              <a:rPr lang="en-US" sz="1200" dirty="0">
                <a:solidFill>
                  <a:srgbClr val="3880F3"/>
                </a:solidFill>
                <a:latin typeface="Fidelity Sans" panose="020B0503030202020204" pitchFamily="34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SIPC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, 900 Salem Street, Smithfield, RI 02917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idelity Sans" panose="020B0503030202020204" pitchFamily="34" charset="77"/>
              </a:rPr>
              <a:t>© 2024 FMR LLC. All rights reserved.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effectLst/>
                <a:latin typeface="Fidelity Sans" panose="020B0503030202020204" pitchFamily="34" charset="77"/>
              </a:rPr>
              <a:t>1131006.1.0</a:t>
            </a:r>
          </a:p>
        </p:txBody>
      </p:sp>
    </p:spTree>
    <p:extLst>
      <p:ext uri="{BB962C8B-B14F-4D97-AF65-F5344CB8AC3E}">
        <p14:creationId xmlns:p14="http://schemas.microsoft.com/office/powerpoint/2010/main" val="2340932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4FDB7FD8B60B4B90F1D98A5E118B7A" ma:contentTypeVersion="11" ma:contentTypeDescription="Create a new document." ma:contentTypeScope="" ma:versionID="2682606bb5d98660480a9376dc339381">
  <xsd:schema xmlns:xsd="http://www.w3.org/2001/XMLSchema" xmlns:xs="http://www.w3.org/2001/XMLSchema" xmlns:p="http://schemas.microsoft.com/office/2006/metadata/properties" xmlns:ns3="f6001099-d039-47f4-9f4a-5ddcb59a2bd7" xmlns:ns4="66134ee6-9b7c-43c5-9925-211751c6ef79" targetNamespace="http://schemas.microsoft.com/office/2006/metadata/properties" ma:root="true" ma:fieldsID="5d4278d5dd893ac99d87485e38ca6b2b" ns3:_="" ns4:_="">
    <xsd:import namespace="f6001099-d039-47f4-9f4a-5ddcb59a2bd7"/>
    <xsd:import namespace="66134ee6-9b7c-43c5-9925-211751c6ef7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001099-d039-47f4-9f4a-5ddcb59a2bd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34ee6-9b7c-43c5-9925-211751c6ef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134ee6-9b7c-43c5-9925-211751c6ef79" xsi:nil="true"/>
  </documentManagement>
</p:properties>
</file>

<file path=customXml/itemProps1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DBDB5E-88F6-44F9-8D19-544B85071A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001099-d039-47f4-9f4a-5ddcb59a2bd7"/>
    <ds:schemaRef ds:uri="66134ee6-9b7c-43c5-9925-211751c6ef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0B1B00-9520-47EA-885E-A344F0FAAE0C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f6001099-d039-47f4-9f4a-5ddcb59a2bd7"/>
    <ds:schemaRef ds:uri="http://purl.org/dc/elements/1.1/"/>
    <ds:schemaRef ds:uri="http://schemas.microsoft.com/office/infopath/2007/PartnerControls"/>
    <ds:schemaRef ds:uri="66134ee6-9b7c-43c5-9925-211751c6ef7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15355</TotalTime>
  <Words>190</Words>
  <Application>Microsoft Office PowerPoint</Application>
  <PresentationFormat>Custom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Fidelity Sans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Hummons, Jelisa</cp:lastModifiedBy>
  <cp:revision>109</cp:revision>
  <dcterms:created xsi:type="dcterms:W3CDTF">2022-03-07T16:39:37Z</dcterms:created>
  <dcterms:modified xsi:type="dcterms:W3CDTF">2024-02-21T13:38:50Z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ContentTypeId">
    <vt:lpwstr>0x010100AB4FDB7FD8B60B4B90F1D98A5E118B7A</vt:lpwstr>
  </property>
</Properties>
</file>